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9" r:id="rId21"/>
    <p:sldId id="275" r:id="rId22"/>
    <p:sldId id="276" r:id="rId23"/>
    <p:sldId id="277" r:id="rId24"/>
    <p:sldId id="278" r:id="rId25"/>
    <p:sldId id="290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9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6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14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85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2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7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39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CBCD5-677C-4F02-9E1F-52EFB8BEE82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DD3A5-C818-4C8F-97CF-C19C4434A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0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BE5D-5AAF-2F94-3378-E5F8E81AA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561646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Aqua Permit Simulations:</a:t>
            </a:r>
            <a:br>
              <a:rPr lang="en-US" dirty="0"/>
            </a:br>
            <a:r>
              <a:rPr lang="en-US" dirty="0"/>
              <a:t>Foster, Tiner, and</a:t>
            </a:r>
            <a:br>
              <a:rPr lang="en-US" dirty="0"/>
            </a:br>
            <a:r>
              <a:rPr lang="en-US" dirty="0"/>
              <a:t>Waterson 1 and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CBD14B-5170-6FC6-858B-48B718E6D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79629"/>
            <a:ext cx="6858000" cy="32780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Draft Report: June 2, 2023</a:t>
            </a:r>
          </a:p>
          <a:p>
            <a:r>
              <a:rPr lang="en-US" dirty="0"/>
              <a:t>Supplemental Information: November 8 and November 11, 2023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William R. Hutchison, Ph.D., P.E., P.G.</a:t>
            </a:r>
          </a:p>
          <a:p>
            <a:r>
              <a:rPr lang="en-US" dirty="0"/>
              <a:t>November 15, 2023</a:t>
            </a:r>
          </a:p>
        </p:txBody>
      </p:sp>
    </p:spTree>
    <p:extLst>
      <p:ext uri="{BB962C8B-B14F-4D97-AF65-F5344CB8AC3E}">
        <p14:creationId xmlns:p14="http://schemas.microsoft.com/office/powerpoint/2010/main" val="3202674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56D41-5426-2963-5E5A-FEF19C29F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Attributable Drawdown (Foster)</a:t>
            </a:r>
          </a:p>
        </p:txBody>
      </p:sp>
      <p:pic>
        <p:nvPicPr>
          <p:cNvPr id="4" name="Picture 3" descr="A picture containing text, screenshot, diagram, plot&#10;&#10;Description automatically generated">
            <a:extLst>
              <a:ext uri="{FF2B5EF4-FFF2-40B4-BE49-F238E27FC236}">
                <a16:creationId xmlns:a16="http://schemas.microsoft.com/office/drawing/2014/main" id="{71EC38FB-4EF1-0B04-CC71-C351AB5CD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672" y="1389420"/>
            <a:ext cx="6644655" cy="510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35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39EA-9AC7-B459-65E3-B6C135A37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Attributable Drawdown (Tiner)</a:t>
            </a:r>
          </a:p>
        </p:txBody>
      </p:sp>
      <p:pic>
        <p:nvPicPr>
          <p:cNvPr id="3" name="Picture 2" descr="A picture containing text, screenshot, diagram, line&#10;&#10;Description automatically generated">
            <a:extLst>
              <a:ext uri="{FF2B5EF4-FFF2-40B4-BE49-F238E27FC236}">
                <a16:creationId xmlns:a16="http://schemas.microsoft.com/office/drawing/2014/main" id="{DA60EE4C-7C39-2772-750E-258E3693F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489" y="1512809"/>
            <a:ext cx="6683021" cy="513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5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F28A6-B21B-8F93-481E-B322A4C89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Attributable Drawdown (Waterson 1)</a:t>
            </a:r>
          </a:p>
        </p:txBody>
      </p:sp>
      <p:pic>
        <p:nvPicPr>
          <p:cNvPr id="3" name="Picture 2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68733A16-0CF1-6D8B-8412-1B6206981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009" y="1521615"/>
            <a:ext cx="6813982" cy="523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9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274AC-5BB4-0F42-ABE4-2DBC9E12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Attributable Drawdown (Waterson 2)</a:t>
            </a:r>
          </a:p>
        </p:txBody>
      </p:sp>
      <p:pic>
        <p:nvPicPr>
          <p:cNvPr id="5" name="Picture 4" descr="A picture containing text, screenshot, number, line&#10;&#10;Description automatically generated">
            <a:extLst>
              <a:ext uri="{FF2B5EF4-FFF2-40B4-BE49-F238E27FC236}">
                <a16:creationId xmlns:a16="http://schemas.microsoft.com/office/drawing/2014/main" id="{3FA2BFD2-EE8A-A7D4-CF3F-4908D3092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499" y="1690689"/>
            <a:ext cx="6523001" cy="500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28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0B7F0D-C8FE-E2BF-285A-678C9913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Groundwater Budget Results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895A1D-421B-9640-C3D8-255EABFDF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Foster</a:t>
            </a:r>
          </a:p>
          <a:p>
            <a:r>
              <a:rPr lang="en-US" dirty="0"/>
              <a:t>Tiner</a:t>
            </a:r>
          </a:p>
          <a:p>
            <a:r>
              <a:rPr lang="en-US" dirty="0"/>
              <a:t>Waterson 1</a:t>
            </a:r>
          </a:p>
          <a:p>
            <a:r>
              <a:rPr lang="en-US" dirty="0"/>
              <a:t>Waterson 2</a:t>
            </a:r>
          </a:p>
        </p:txBody>
      </p:sp>
    </p:spTree>
    <p:extLst>
      <p:ext uri="{BB962C8B-B14F-4D97-AF65-F5344CB8AC3E}">
        <p14:creationId xmlns:p14="http://schemas.microsoft.com/office/powerpoint/2010/main" val="3140175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6C27-885D-DBDD-899B-4620E86C1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Groundwater Budget (Foster)</a:t>
            </a:r>
          </a:p>
        </p:txBody>
      </p:sp>
      <p:pic>
        <p:nvPicPr>
          <p:cNvPr id="3" name="Picture 2" descr="A picture containing text, number, font, parallel&#10;&#10;Description automatically generated">
            <a:extLst>
              <a:ext uri="{FF2B5EF4-FFF2-40B4-BE49-F238E27FC236}">
                <a16:creationId xmlns:a16="http://schemas.microsoft.com/office/drawing/2014/main" id="{9EDD68E3-7DAF-ECA0-F067-BE9A41DD6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13" y="1595887"/>
            <a:ext cx="7640574" cy="489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59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F21B-1C32-82C8-6D79-4BE3A4CB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Groundwater Budget (Tiner)</a:t>
            </a:r>
          </a:p>
        </p:txBody>
      </p:sp>
      <p:pic>
        <p:nvPicPr>
          <p:cNvPr id="3" name="Picture 2" descr="A picture containing text, number, font, screenshot&#10;&#10;Description automatically generated">
            <a:extLst>
              <a:ext uri="{FF2B5EF4-FFF2-40B4-BE49-F238E27FC236}">
                <a16:creationId xmlns:a16="http://schemas.microsoft.com/office/drawing/2014/main" id="{015A50F0-1F95-76AF-789B-C6ACBB5BE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048" y="1528092"/>
            <a:ext cx="7585904" cy="48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39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7D7BD-5782-4187-DD11-DBD83EC06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937380" cy="1325563"/>
          </a:xfrm>
        </p:spPr>
        <p:txBody>
          <a:bodyPr/>
          <a:lstStyle/>
          <a:p>
            <a:r>
              <a:rPr lang="en-US" dirty="0"/>
              <a:t>Groundwater Budget (Waterson 1)</a:t>
            </a:r>
          </a:p>
        </p:txBody>
      </p:sp>
      <p:pic>
        <p:nvPicPr>
          <p:cNvPr id="4" name="Picture 3" descr="A picture containing text, number, font, diagram&#10;&#10;Description automatically generated">
            <a:extLst>
              <a:ext uri="{FF2B5EF4-FFF2-40B4-BE49-F238E27FC236}">
                <a16:creationId xmlns:a16="http://schemas.microsoft.com/office/drawing/2014/main" id="{739E5FE3-FE95-C3AF-FEEC-52518A5C8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769" y="1568970"/>
            <a:ext cx="7513142" cy="462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64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0E863-527F-F300-ECCA-DC1F1CFF0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06392" cy="1325563"/>
          </a:xfrm>
        </p:spPr>
        <p:txBody>
          <a:bodyPr/>
          <a:lstStyle/>
          <a:p>
            <a:r>
              <a:rPr lang="en-US" dirty="0"/>
              <a:t>Groundwater Budget (Waterson 2)</a:t>
            </a:r>
          </a:p>
        </p:txBody>
      </p:sp>
      <p:pic>
        <p:nvPicPr>
          <p:cNvPr id="3" name="Picture 2" descr="A picture containing text, number, font, diagram&#10;&#10;Description automatically generated">
            <a:extLst>
              <a:ext uri="{FF2B5EF4-FFF2-40B4-BE49-F238E27FC236}">
                <a16:creationId xmlns:a16="http://schemas.microsoft.com/office/drawing/2014/main" id="{2BACE331-B816-4EC7-FE40-E5E2FF47A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65" y="1621677"/>
            <a:ext cx="7719870" cy="475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53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2DB43-4347-5B07-6C19-981BBE1CF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of Nearby Wells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A92AA-E49E-441B-2356-BF471532D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95" y="2089002"/>
            <a:ext cx="8918409" cy="409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8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F4007-5147-CF1A-BE1E-A78398013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Well Data</a:t>
            </a:r>
          </a:p>
        </p:txBody>
      </p:sp>
      <p:pic>
        <p:nvPicPr>
          <p:cNvPr id="4" name="Picture 3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61790553-9AEB-130E-CB9F-661873F38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26" y="1456208"/>
            <a:ext cx="6775620" cy="2088027"/>
          </a:xfrm>
          <a:prstGeom prst="rect">
            <a:avLst/>
          </a:prstGeom>
        </p:spPr>
      </p:pic>
      <p:pic>
        <p:nvPicPr>
          <p:cNvPr id="5" name="Picture 4" descr="A picture containing map, text, diagram, atlas&#10;&#10;Description automatically generated">
            <a:extLst>
              <a:ext uri="{FF2B5EF4-FFF2-40B4-BE49-F238E27FC236}">
                <a16:creationId xmlns:a16="http://schemas.microsoft.com/office/drawing/2014/main" id="{9CA877CA-3460-9388-D8EC-31DC43525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336" y="3544235"/>
            <a:ext cx="3743325" cy="311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43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40F33-0E98-534D-E5EC-8C208EBD6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Distance-Drawdown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71172-738B-6469-5E10-29F5065AE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Foster</a:t>
            </a:r>
          </a:p>
          <a:p>
            <a:r>
              <a:rPr lang="en-US" dirty="0"/>
              <a:t>Tiner</a:t>
            </a:r>
          </a:p>
          <a:p>
            <a:r>
              <a:rPr lang="en-US" dirty="0"/>
              <a:t>Waterson 1</a:t>
            </a:r>
          </a:p>
          <a:p>
            <a:r>
              <a:rPr lang="en-US" dirty="0"/>
              <a:t>Waterson 2</a:t>
            </a:r>
          </a:p>
        </p:txBody>
      </p:sp>
    </p:spTree>
    <p:extLst>
      <p:ext uri="{BB962C8B-B14F-4D97-AF65-F5344CB8AC3E}">
        <p14:creationId xmlns:p14="http://schemas.microsoft.com/office/powerpoint/2010/main" val="516044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057672-849A-E1B3-3D69-3522AFC02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9" y="360731"/>
            <a:ext cx="8173615" cy="629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60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CB80E4-6027-7F69-1AB3-12E8D6F68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62" y="389473"/>
            <a:ext cx="8060188" cy="620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29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C85417-EE91-F451-9E5F-1F6A07E38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98" y="331987"/>
            <a:ext cx="8183296" cy="63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70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C6F21A-EB3E-1551-7F21-F62175AB7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56" y="339173"/>
            <a:ext cx="8283008" cy="637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48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CE7D5-C5CE-E959-99DA-A4FC331A5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Attributable Drawdown Contours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A6EB1-0E51-D65F-A212-6A65A2B3B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18248"/>
            <a:ext cx="7886700" cy="47531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Foster</a:t>
            </a:r>
          </a:p>
          <a:p>
            <a:pPr lvl="1"/>
            <a:r>
              <a:rPr lang="en-US" dirty="0"/>
              <a:t>Layer 7</a:t>
            </a:r>
          </a:p>
          <a:p>
            <a:r>
              <a:rPr lang="en-US" dirty="0"/>
              <a:t>Tiner</a:t>
            </a:r>
          </a:p>
          <a:p>
            <a:pPr lvl="1"/>
            <a:r>
              <a:rPr lang="en-US" dirty="0"/>
              <a:t>Layer 7</a:t>
            </a:r>
          </a:p>
          <a:p>
            <a:pPr lvl="1"/>
            <a:r>
              <a:rPr lang="en-US" dirty="0"/>
              <a:t>Layer 6</a:t>
            </a:r>
          </a:p>
          <a:p>
            <a:pPr lvl="1"/>
            <a:r>
              <a:rPr lang="en-US" dirty="0"/>
              <a:t>Layer 8</a:t>
            </a:r>
          </a:p>
          <a:p>
            <a:pPr lvl="1"/>
            <a:r>
              <a:rPr lang="en-US" dirty="0"/>
              <a:t>Layer 2</a:t>
            </a:r>
          </a:p>
          <a:p>
            <a:r>
              <a:rPr lang="en-US" dirty="0"/>
              <a:t>Waterson 1</a:t>
            </a:r>
          </a:p>
          <a:p>
            <a:pPr lvl="1"/>
            <a:r>
              <a:rPr lang="en-US" dirty="0"/>
              <a:t>Layer 9</a:t>
            </a:r>
          </a:p>
          <a:p>
            <a:pPr lvl="1"/>
            <a:r>
              <a:rPr lang="en-US" dirty="0"/>
              <a:t>Layer 8</a:t>
            </a:r>
          </a:p>
          <a:p>
            <a:pPr lvl="1"/>
            <a:r>
              <a:rPr lang="en-US" dirty="0"/>
              <a:t>Layer 10</a:t>
            </a:r>
          </a:p>
          <a:p>
            <a:pPr lvl="1"/>
            <a:r>
              <a:rPr lang="en-US" dirty="0"/>
              <a:t>Layer 2</a:t>
            </a:r>
          </a:p>
          <a:p>
            <a:r>
              <a:rPr lang="en-US" dirty="0"/>
              <a:t>Waterson 2</a:t>
            </a:r>
          </a:p>
          <a:p>
            <a:pPr lvl="1"/>
            <a:r>
              <a:rPr lang="en-US" dirty="0"/>
              <a:t>Layer 9</a:t>
            </a:r>
          </a:p>
        </p:txBody>
      </p:sp>
    </p:spTree>
    <p:extLst>
      <p:ext uri="{BB962C8B-B14F-4D97-AF65-F5344CB8AC3E}">
        <p14:creationId xmlns:p14="http://schemas.microsoft.com/office/powerpoint/2010/main" val="2024910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A0CEB05-C135-F219-4B1D-6B73C65F8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369" y="923812"/>
            <a:ext cx="5939250" cy="49421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11594B-DD23-90C4-3C19-DEAF26A02534}"/>
              </a:ext>
            </a:extLst>
          </p:cNvPr>
          <p:cNvSpPr txBox="1"/>
          <p:nvPr/>
        </p:nvSpPr>
        <p:spPr>
          <a:xfrm>
            <a:off x="6599207" y="189782"/>
            <a:ext cx="2174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Foster – Layer 7</a:t>
            </a:r>
          </a:p>
        </p:txBody>
      </p:sp>
    </p:spTree>
    <p:extLst>
      <p:ext uri="{BB962C8B-B14F-4D97-AF65-F5344CB8AC3E}">
        <p14:creationId xmlns:p14="http://schemas.microsoft.com/office/powerpoint/2010/main" val="3890984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EEA408-871E-DC75-A57F-39C50D61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17" y="1036112"/>
            <a:ext cx="8839966" cy="47857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166646-C20F-C1F8-777A-493351D85B9B}"/>
              </a:ext>
            </a:extLst>
          </p:cNvPr>
          <p:cNvSpPr txBox="1"/>
          <p:nvPr/>
        </p:nvSpPr>
        <p:spPr>
          <a:xfrm>
            <a:off x="6599207" y="189782"/>
            <a:ext cx="2041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Tiner – Layer 7</a:t>
            </a:r>
          </a:p>
        </p:txBody>
      </p:sp>
    </p:spTree>
    <p:extLst>
      <p:ext uri="{BB962C8B-B14F-4D97-AF65-F5344CB8AC3E}">
        <p14:creationId xmlns:p14="http://schemas.microsoft.com/office/powerpoint/2010/main" val="1563331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3795BA-6A63-52FB-7170-D5320AF39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17" y="1036112"/>
            <a:ext cx="8839966" cy="47857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2769A4-6972-4F43-9583-C2FC8CB4A2E9}"/>
              </a:ext>
            </a:extLst>
          </p:cNvPr>
          <p:cNvSpPr txBox="1"/>
          <p:nvPr/>
        </p:nvSpPr>
        <p:spPr>
          <a:xfrm>
            <a:off x="6599207" y="189782"/>
            <a:ext cx="2041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Tiner – Layer 6</a:t>
            </a:r>
          </a:p>
        </p:txBody>
      </p:sp>
    </p:spTree>
    <p:extLst>
      <p:ext uri="{BB962C8B-B14F-4D97-AF65-F5344CB8AC3E}">
        <p14:creationId xmlns:p14="http://schemas.microsoft.com/office/powerpoint/2010/main" val="1803732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C040F4-E857-8941-1101-B8E82FB22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17" y="1036112"/>
            <a:ext cx="8839966" cy="47857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E31D7B-2C22-27D5-AF12-25CD10B66687}"/>
              </a:ext>
            </a:extLst>
          </p:cNvPr>
          <p:cNvSpPr txBox="1"/>
          <p:nvPr/>
        </p:nvSpPr>
        <p:spPr>
          <a:xfrm>
            <a:off x="6599207" y="189782"/>
            <a:ext cx="2041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Tiner – Layer 8</a:t>
            </a:r>
          </a:p>
        </p:txBody>
      </p:sp>
    </p:spTree>
    <p:extLst>
      <p:ext uri="{BB962C8B-B14F-4D97-AF65-F5344CB8AC3E}">
        <p14:creationId xmlns:p14="http://schemas.microsoft.com/office/powerpoint/2010/main" val="249161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25705-1273-5EBA-F36E-24589EB45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Aquifer Completion Data</a:t>
            </a:r>
          </a:p>
        </p:txBody>
      </p:sp>
      <p:pic>
        <p:nvPicPr>
          <p:cNvPr id="4" name="Picture 3" descr="A picture containing text, screenshot, number, font&#10;&#10;Description automatically generated">
            <a:extLst>
              <a:ext uri="{FF2B5EF4-FFF2-40B4-BE49-F238E27FC236}">
                <a16:creationId xmlns:a16="http://schemas.microsoft.com/office/drawing/2014/main" id="{701C6DD3-1880-6280-C43A-2C3399910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48" y="2268747"/>
            <a:ext cx="7543052" cy="238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90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1E8E84-83C4-B6E3-FF40-73AEDA9CA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17" y="1036112"/>
            <a:ext cx="8839966" cy="47857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C97EEF-0E84-0A4C-BA87-E49486ADCCD6}"/>
              </a:ext>
            </a:extLst>
          </p:cNvPr>
          <p:cNvSpPr txBox="1"/>
          <p:nvPr/>
        </p:nvSpPr>
        <p:spPr>
          <a:xfrm>
            <a:off x="6599207" y="189782"/>
            <a:ext cx="2041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Tiner – Layer 2</a:t>
            </a:r>
          </a:p>
        </p:txBody>
      </p:sp>
    </p:spTree>
    <p:extLst>
      <p:ext uri="{BB962C8B-B14F-4D97-AF65-F5344CB8AC3E}">
        <p14:creationId xmlns:p14="http://schemas.microsoft.com/office/powerpoint/2010/main" val="42058421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56EC04-7131-A4CE-35F5-61F013A8C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667" y="1165664"/>
            <a:ext cx="6294665" cy="45266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0BBB5A-31A1-7E22-ED77-78B82C79C841}"/>
              </a:ext>
            </a:extLst>
          </p:cNvPr>
          <p:cNvSpPr txBox="1"/>
          <p:nvPr/>
        </p:nvSpPr>
        <p:spPr>
          <a:xfrm>
            <a:off x="6202392" y="163903"/>
            <a:ext cx="2843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Waterson 1 – Layer 9</a:t>
            </a:r>
          </a:p>
        </p:txBody>
      </p:sp>
    </p:spTree>
    <p:extLst>
      <p:ext uri="{BB962C8B-B14F-4D97-AF65-F5344CB8AC3E}">
        <p14:creationId xmlns:p14="http://schemas.microsoft.com/office/powerpoint/2010/main" val="10511515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7FC109-65DE-2C9C-A5E6-B6A0A8676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667" y="1165664"/>
            <a:ext cx="6294665" cy="45266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B4C55C-FCF7-2904-1DA1-8BFE2BB15A92}"/>
              </a:ext>
            </a:extLst>
          </p:cNvPr>
          <p:cNvSpPr txBox="1"/>
          <p:nvPr/>
        </p:nvSpPr>
        <p:spPr>
          <a:xfrm>
            <a:off x="6202392" y="163903"/>
            <a:ext cx="2843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Waterson 1 – Layer 8</a:t>
            </a:r>
          </a:p>
        </p:txBody>
      </p:sp>
    </p:spTree>
    <p:extLst>
      <p:ext uri="{BB962C8B-B14F-4D97-AF65-F5344CB8AC3E}">
        <p14:creationId xmlns:p14="http://schemas.microsoft.com/office/powerpoint/2010/main" val="1807265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95E560-CE31-354A-F525-30BD60CF1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667" y="1165664"/>
            <a:ext cx="6294665" cy="45266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6192F3-73F6-229F-6313-F9204480C247}"/>
              </a:ext>
            </a:extLst>
          </p:cNvPr>
          <p:cNvSpPr txBox="1"/>
          <p:nvPr/>
        </p:nvSpPr>
        <p:spPr>
          <a:xfrm>
            <a:off x="6202392" y="163903"/>
            <a:ext cx="2999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Waterson 1 – Layer 10</a:t>
            </a:r>
          </a:p>
        </p:txBody>
      </p:sp>
    </p:spTree>
    <p:extLst>
      <p:ext uri="{BB962C8B-B14F-4D97-AF65-F5344CB8AC3E}">
        <p14:creationId xmlns:p14="http://schemas.microsoft.com/office/powerpoint/2010/main" val="272941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9F8239-B13C-EC6B-2792-5509CFD01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667" y="1165664"/>
            <a:ext cx="6294665" cy="45266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28F918-4F1C-CF20-8436-EE7F652F7675}"/>
              </a:ext>
            </a:extLst>
          </p:cNvPr>
          <p:cNvSpPr txBox="1"/>
          <p:nvPr/>
        </p:nvSpPr>
        <p:spPr>
          <a:xfrm>
            <a:off x="6202392" y="163903"/>
            <a:ext cx="2843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Waterson 1 – Layer 2</a:t>
            </a:r>
          </a:p>
        </p:txBody>
      </p:sp>
    </p:spTree>
    <p:extLst>
      <p:ext uri="{BB962C8B-B14F-4D97-AF65-F5344CB8AC3E}">
        <p14:creationId xmlns:p14="http://schemas.microsoft.com/office/powerpoint/2010/main" val="2340084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3DDB37-2C16-6867-CBBB-4302D2E0E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116" y="792251"/>
            <a:ext cx="6553768" cy="52734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3ECDAC-90A3-ACEA-8B3E-918ADBB9E8A2}"/>
              </a:ext>
            </a:extLst>
          </p:cNvPr>
          <p:cNvSpPr txBox="1"/>
          <p:nvPr/>
        </p:nvSpPr>
        <p:spPr>
          <a:xfrm>
            <a:off x="6202392" y="163903"/>
            <a:ext cx="2843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Waterson 2 – Layer 9</a:t>
            </a:r>
          </a:p>
        </p:txBody>
      </p:sp>
    </p:spTree>
    <p:extLst>
      <p:ext uri="{BB962C8B-B14F-4D97-AF65-F5344CB8AC3E}">
        <p14:creationId xmlns:p14="http://schemas.microsoft.com/office/powerpoint/2010/main" val="3287529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7954C-4430-9F9C-0E08-827BD681A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Aquifer Completion Data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F25DC9-A5FA-7887-DCD4-6A4960EDC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488" y="1690689"/>
            <a:ext cx="6219024" cy="504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1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D1F9-6441-FA03-F9CE-B7D187BF8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Summary (Foster)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0AEE6-A2DF-8976-847D-EF6E95E9F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Proposed pumping volume = 807 AF/yr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Drawdown from 2011 to 2070 at Foster Well location = 18 ft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Significant sources of the proposed pumping: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Captured outflow that would have gone to Caldwell and Fayette counties.  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Vertical inflow from the overlying Reklaw formation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Storage reduction in the Carrizo Aquifer.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720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1D384-E487-593C-0305-24330F6E1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Summary (Tiner)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28931-F0E1-01B6-C3B8-E34FF9A94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Proposed pumping volume = 4,839 AF/yr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Drawdown from 2011 to 2070 at Tiner Well location = 102 ft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Significant sources of the proposed pumping: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Induced inflow from the shallow flow system.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Induced vertical inflow from the overlying Reklaw formation.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Storage reduction in the Carrizo Aquifer.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Captured outflow components from Fayette County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Captured vertical outflow to the underlying Calvert Bluff Aquifer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Storage decline in the Carrizo Aquifer.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315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3ED79-0474-83E4-52DD-0D7D7A1A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Summary (Waterson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FA8FD-9A48-74AB-9478-A618B7F99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Proposed pumping volume = 3,226 AF/yr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Drawdown from 2011 to 2070 at Waterson 1 well location = 119 ft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Significant sources of the proposed pumping: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Over half of the proposed pumping would be sourced as induced inflow from the shallow flow system.  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Induced inflow from the overlying Carrizo Aquifer.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Storage decline supplies less than ten percent of the increased pumping.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8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2C424-8FC6-0B1D-F91D-49A961145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Summary (Waterson 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EAEBD-1AFE-7179-0719-23DECA1F1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Proposed pumping volume = 3,226 AF/yr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Drawdown from 2011 to 2070 at Waterson 2 well location = 163 ft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Significant sources of the proposed pumping: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Over half of the proposed pumping would be sourced as induced inflow from the shallow flow system.  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Induced inflow from the overlying Carrizo Aquifer.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Storage decline supplies less than ten percent of the increased pumping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41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6E12C-81E0-7ED7-6C8E-FFF542500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Attributable Drawdown Hydrographs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3BFEF-15CD-BA83-6F84-E36D90879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Foster</a:t>
            </a:r>
          </a:p>
          <a:p>
            <a:r>
              <a:rPr lang="en-US" dirty="0"/>
              <a:t>Tiner</a:t>
            </a:r>
          </a:p>
          <a:p>
            <a:r>
              <a:rPr lang="en-US" dirty="0"/>
              <a:t>Waterson 1</a:t>
            </a:r>
          </a:p>
          <a:p>
            <a:r>
              <a:rPr lang="en-US" dirty="0"/>
              <a:t>Waterson 2</a:t>
            </a:r>
          </a:p>
        </p:txBody>
      </p:sp>
    </p:spTree>
    <p:extLst>
      <p:ext uri="{BB962C8B-B14F-4D97-AF65-F5344CB8AC3E}">
        <p14:creationId xmlns:p14="http://schemas.microsoft.com/office/powerpoint/2010/main" val="220392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</TotalTime>
  <Words>489</Words>
  <Application>Microsoft Office PowerPoint</Application>
  <PresentationFormat>On-screen Show (4:3)</PresentationFormat>
  <Paragraphs>91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Courier New</vt:lpstr>
      <vt:lpstr>Symbol</vt:lpstr>
      <vt:lpstr>Office Theme</vt:lpstr>
      <vt:lpstr>Aqua Permit Simulations: Foster, Tiner, and Waterson 1 and 2</vt:lpstr>
      <vt:lpstr>Summary Well Data</vt:lpstr>
      <vt:lpstr>Aquifer Completion Data</vt:lpstr>
      <vt:lpstr>Aquifer Completion Data</vt:lpstr>
      <vt:lpstr>Simulation Summary (Foster)</vt:lpstr>
      <vt:lpstr>Simulation Summary (Tiner)</vt:lpstr>
      <vt:lpstr>Simulation Summary (Waterson 1)</vt:lpstr>
      <vt:lpstr>Simulation Summary (Waterson 2)</vt:lpstr>
      <vt:lpstr>Attributable Drawdown Hydrographs</vt:lpstr>
      <vt:lpstr>Attributable Drawdown (Foster)</vt:lpstr>
      <vt:lpstr>Attributable Drawdown (Tiner)</vt:lpstr>
      <vt:lpstr>Attributable Drawdown (Waterson 1)</vt:lpstr>
      <vt:lpstr>Attributable Drawdown (Waterson 2)</vt:lpstr>
      <vt:lpstr>Groundwater Budget Results</vt:lpstr>
      <vt:lpstr>Groundwater Budget (Foster)</vt:lpstr>
      <vt:lpstr>Groundwater Budget (Tiner)</vt:lpstr>
      <vt:lpstr>Groundwater Budget (Waterson 1)</vt:lpstr>
      <vt:lpstr>Groundwater Budget (Waterson 2)</vt:lpstr>
      <vt:lpstr>Analysis of Nearby Wells</vt:lpstr>
      <vt:lpstr>Distance-Drawdown Graphs</vt:lpstr>
      <vt:lpstr>PowerPoint Presentation</vt:lpstr>
      <vt:lpstr>PowerPoint Presentation</vt:lpstr>
      <vt:lpstr>PowerPoint Presentation</vt:lpstr>
      <vt:lpstr>PowerPoint Presentation</vt:lpstr>
      <vt:lpstr>Attributable Drawdown Contours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Aqua Permit Simulations: Foster, Tiner, and Waterson 1 and 2</dc:title>
  <dc:creator>Bill Hutchison</dc:creator>
  <cp:lastModifiedBy>Bill Hutchison</cp:lastModifiedBy>
  <cp:revision>1</cp:revision>
  <dcterms:created xsi:type="dcterms:W3CDTF">2023-11-15T16:34:38Z</dcterms:created>
  <dcterms:modified xsi:type="dcterms:W3CDTF">2023-11-15T17:04:25Z</dcterms:modified>
</cp:coreProperties>
</file>