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315" r:id="rId5"/>
    <p:sldId id="316" r:id="rId6"/>
    <p:sldId id="314" r:id="rId7"/>
    <p:sldId id="270" r:id="rId8"/>
    <p:sldId id="259" r:id="rId9"/>
    <p:sldId id="258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317" r:id="rId20"/>
    <p:sldId id="318" r:id="rId21"/>
    <p:sldId id="319" r:id="rId22"/>
    <p:sldId id="320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5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D6F0B-33DD-4547-9808-14696D7CC20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31BE0-C7E0-4073-A3A5-AF0C49116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58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D6F0B-33DD-4547-9808-14696D7CC20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31BE0-C7E0-4073-A3A5-AF0C49116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682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D6F0B-33DD-4547-9808-14696D7CC20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31BE0-C7E0-4073-A3A5-AF0C49116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104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D6F0B-33DD-4547-9808-14696D7CC20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31BE0-C7E0-4073-A3A5-AF0C49116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2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D6F0B-33DD-4547-9808-14696D7CC20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31BE0-C7E0-4073-A3A5-AF0C49116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755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D6F0B-33DD-4547-9808-14696D7CC20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31BE0-C7E0-4073-A3A5-AF0C49116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439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D6F0B-33DD-4547-9808-14696D7CC20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31BE0-C7E0-4073-A3A5-AF0C49116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759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D6F0B-33DD-4547-9808-14696D7CC20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31BE0-C7E0-4073-A3A5-AF0C49116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943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D6F0B-33DD-4547-9808-14696D7CC20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31BE0-C7E0-4073-A3A5-AF0C49116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566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D6F0B-33DD-4547-9808-14696D7CC20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31BE0-C7E0-4073-A3A5-AF0C49116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085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D6F0B-33DD-4547-9808-14696D7CC20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31BE0-C7E0-4073-A3A5-AF0C49116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398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D6F0B-33DD-4547-9808-14696D7CC20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1BE0-C7E0-4073-A3A5-AF0C49116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27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billhutch@texasgw.com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78671-1183-5185-921D-46CC55F1BD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69016"/>
            <a:ext cx="7772400" cy="157418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Thomas Turfgrass Permit Application: </a:t>
            </a:r>
            <a:br>
              <a:rPr lang="en-US" b="1" dirty="0"/>
            </a:br>
            <a:r>
              <a:rPr lang="en-US" b="1" dirty="0"/>
              <a:t>GAM Simulations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AD6BCB-A6E2-F7D0-7168-4F1AE0E778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1021" y="4731042"/>
            <a:ext cx="4282751" cy="1655762"/>
          </a:xfrm>
        </p:spPr>
        <p:txBody>
          <a:bodyPr>
            <a:normAutofit/>
          </a:bodyPr>
          <a:lstStyle/>
          <a:p>
            <a:pPr algn="r"/>
            <a:r>
              <a:rPr lang="en-US" b="1" dirty="0"/>
              <a:t>Bill Hutchison, Ph.D., P.E., P.G.</a:t>
            </a:r>
          </a:p>
          <a:p>
            <a:pPr algn="r"/>
            <a:r>
              <a:rPr lang="en-US" dirty="0"/>
              <a:t>LPGCD Board Meeting</a:t>
            </a:r>
          </a:p>
          <a:p>
            <a:pPr algn="r"/>
            <a:r>
              <a:rPr lang="en-US" dirty="0"/>
              <a:t>July 19, 2023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0EF140-4196-CB06-4EAE-3F90D8812D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228" y="2678577"/>
            <a:ext cx="4065870" cy="3853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108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CD21D7C-DAFA-66B5-6EC2-5285B13C85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46" y="1978090"/>
            <a:ext cx="8866791" cy="2929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845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0B040-F81B-499D-92B7-F80A3D357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Requested Production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E5774-E15A-7889-F0C3-6F661B019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3,950 AF/yr</a:t>
            </a:r>
          </a:p>
          <a:p>
            <a:pPr lvl="1"/>
            <a:r>
              <a:rPr lang="en-US" dirty="0">
                <a:effectLst/>
                <a:ea typeface="Times New Roman" panose="02020603050405020304" pitchFamily="18" charset="0"/>
              </a:rPr>
              <a:t>“… the amount estimated to be needed based on turfgrass irrigation needs assuming little to no rainfall (drought conditions)”</a:t>
            </a:r>
          </a:p>
          <a:p>
            <a:r>
              <a:rPr lang="en-US" dirty="0"/>
              <a:t>Duty for 970 acres:</a:t>
            </a:r>
          </a:p>
          <a:p>
            <a:pPr lvl="1"/>
            <a:r>
              <a:rPr lang="en-US" dirty="0"/>
              <a:t>48.87 in/yr</a:t>
            </a:r>
          </a:p>
          <a:p>
            <a:pPr lvl="1"/>
            <a:r>
              <a:rPr lang="en-US" dirty="0"/>
              <a:t>4.07 ft/yr</a:t>
            </a:r>
          </a:p>
          <a:p>
            <a:r>
              <a:rPr lang="en-US" dirty="0"/>
              <a:t>Represents the maximum pumping</a:t>
            </a:r>
          </a:p>
          <a:p>
            <a:r>
              <a:rPr lang="en-US" dirty="0"/>
              <a:t>Simulations require estimates of pumping in all years</a:t>
            </a:r>
          </a:p>
        </p:txBody>
      </p:sp>
    </p:spTree>
    <p:extLst>
      <p:ext uri="{BB962C8B-B14F-4D97-AF65-F5344CB8AC3E}">
        <p14:creationId xmlns:p14="http://schemas.microsoft.com/office/powerpoint/2010/main" val="3233119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D8D81-9309-A510-AACE-30D86488D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Equation to Calculate Water Needs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423C5-5F3D-CA85-AA41-85E7A2565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i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Water Needs = ET (annual) - [Rainfall - Runoff]</a:t>
            </a:r>
            <a:endParaRPr lang="en-US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r>
              <a:rPr lang="en-US" dirty="0"/>
              <a:t>ET and Rainfall data from TWDB (Average of Quads 710 and 711)</a:t>
            </a:r>
          </a:p>
          <a:p>
            <a:r>
              <a:rPr lang="en-US" dirty="0"/>
              <a:t>Runoff estimates from Texas Cooperative Extension webpage on turfgrass</a:t>
            </a:r>
          </a:p>
          <a:p>
            <a:pPr lvl="1"/>
            <a:r>
              <a:rPr lang="en-US" dirty="0"/>
              <a:t>Range is 15% to 30%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0716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icture containing text, number, screenshot, font&#10;&#10;Description automatically generated">
            <a:extLst>
              <a:ext uri="{FF2B5EF4-FFF2-40B4-BE49-F238E27FC236}">
                <a16:creationId xmlns:a16="http://schemas.microsoft.com/office/drawing/2014/main" id="{C71F2E23-DA0A-A119-363B-0A4C6B69B6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043" y="2108719"/>
            <a:ext cx="8634318" cy="4525347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7BBCEB23-0DA6-3AA6-8DCC-A7D904ECF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Hypothetical Annual Water Use and Duties from 1954 to 2022</a:t>
            </a:r>
            <a:br>
              <a:rPr lang="en-US" dirty="0"/>
            </a:br>
            <a:r>
              <a:rPr lang="en-US" dirty="0"/>
              <a:t>(Table 6 of Report)</a:t>
            </a:r>
          </a:p>
        </p:txBody>
      </p:sp>
    </p:spTree>
    <p:extLst>
      <p:ext uri="{BB962C8B-B14F-4D97-AF65-F5344CB8AC3E}">
        <p14:creationId xmlns:p14="http://schemas.microsoft.com/office/powerpoint/2010/main" val="31696083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icture containing text, screenshot, line, diagram&#10;&#10;Description automatically generated">
            <a:extLst>
              <a:ext uri="{FF2B5EF4-FFF2-40B4-BE49-F238E27FC236}">
                <a16:creationId xmlns:a16="http://schemas.microsoft.com/office/drawing/2014/main" id="{87605FFF-01A5-6306-7AFA-CAF3229186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643" y="338845"/>
            <a:ext cx="7780553" cy="6164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5619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0AD78-A444-9406-346F-ABDF9D723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29192"/>
          </a:xfrm>
        </p:spPr>
        <p:txBody>
          <a:bodyPr/>
          <a:lstStyle/>
          <a:p>
            <a:r>
              <a:rPr lang="en-US" dirty="0"/>
              <a:t>Annual Simulations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EB091-151D-4163-9DE0-0B2CE148D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94318"/>
            <a:ext cx="7886700" cy="55050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Assumed two scenarios:</a:t>
            </a:r>
          </a:p>
          <a:p>
            <a:pPr lvl="1"/>
            <a:r>
              <a:rPr lang="en-US" dirty="0"/>
              <a:t>15% runoff</a:t>
            </a:r>
          </a:p>
          <a:p>
            <a:pPr lvl="1"/>
            <a:r>
              <a:rPr lang="en-US" dirty="0"/>
              <a:t>30% runoff</a:t>
            </a:r>
          </a:p>
          <a:p>
            <a:r>
              <a:rPr lang="en-US" dirty="0"/>
              <a:t>Assumed 1954 to 2010 precipitation and evaporation</a:t>
            </a:r>
          </a:p>
          <a:p>
            <a:pPr lvl="1"/>
            <a:r>
              <a:rPr lang="en-US" dirty="0"/>
              <a:t>Calculated irrigation pumping based on irrigation needs analysis</a:t>
            </a:r>
          </a:p>
          <a:p>
            <a:pPr lvl="1"/>
            <a:r>
              <a:rPr lang="en-US" dirty="0"/>
              <a:t>Distributed pumping based on production capacity</a:t>
            </a:r>
          </a:p>
          <a:p>
            <a:r>
              <a:rPr lang="en-US" dirty="0"/>
              <a:t>Results</a:t>
            </a:r>
          </a:p>
          <a:p>
            <a:pPr lvl="1"/>
            <a:r>
              <a:rPr lang="en-US" dirty="0"/>
              <a:t>Hydrographs</a:t>
            </a:r>
          </a:p>
          <a:p>
            <a:pPr lvl="2"/>
            <a:r>
              <a:rPr lang="en-US" dirty="0"/>
              <a:t>Four Thomas Turfgrass wells</a:t>
            </a:r>
          </a:p>
          <a:p>
            <a:pPr lvl="2"/>
            <a:r>
              <a:rPr lang="en-US" dirty="0"/>
              <a:t>14 “monitoring wells”</a:t>
            </a:r>
          </a:p>
          <a:p>
            <a:pPr lvl="1"/>
            <a:r>
              <a:rPr lang="en-US" dirty="0"/>
              <a:t>Groundwater budget</a:t>
            </a:r>
          </a:p>
          <a:p>
            <a:pPr lvl="2"/>
            <a:r>
              <a:rPr lang="en-US" dirty="0"/>
              <a:t>Quantified source of pumping (Carrizo only and Lumped Reklaw, Carrizo, Calvert Bluff)</a:t>
            </a:r>
          </a:p>
        </p:txBody>
      </p:sp>
    </p:spTree>
    <p:extLst>
      <p:ext uri="{BB962C8B-B14F-4D97-AF65-F5344CB8AC3E}">
        <p14:creationId xmlns:p14="http://schemas.microsoft.com/office/powerpoint/2010/main" val="29277077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icture containing text, screenshot, line, plot&#10;&#10;Description automatically generated">
            <a:extLst>
              <a:ext uri="{FF2B5EF4-FFF2-40B4-BE49-F238E27FC236}">
                <a16:creationId xmlns:a16="http://schemas.microsoft.com/office/drawing/2014/main" id="{A330399B-5853-56BB-B867-850A5A6E1C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111" y="365774"/>
            <a:ext cx="7492482" cy="6227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0205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F700E-D6A5-3851-EED1-66E554383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Carrizo Groundwater Budget</a:t>
            </a:r>
          </a:p>
        </p:txBody>
      </p:sp>
      <p:pic>
        <p:nvPicPr>
          <p:cNvPr id="3" name="Picture 2" descr="A picture containing text, screenshot, number, font&#10;&#10;Description automatically generated">
            <a:extLst>
              <a:ext uri="{FF2B5EF4-FFF2-40B4-BE49-F238E27FC236}">
                <a16:creationId xmlns:a16="http://schemas.microsoft.com/office/drawing/2014/main" id="{566DE762-0714-A24D-0C8D-911558A781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8" y="1430549"/>
            <a:ext cx="8286694" cy="5016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8623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78FB7-FBFA-2EB5-BE0B-10D9563D7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Reklaw, Carrizo, Calvert Bluff Groundwater Budget</a:t>
            </a:r>
          </a:p>
        </p:txBody>
      </p:sp>
      <p:pic>
        <p:nvPicPr>
          <p:cNvPr id="3" name="Picture 2" descr="A picture containing text, screenshot, font, number&#10;&#10;Description automatically generated">
            <a:extLst>
              <a:ext uri="{FF2B5EF4-FFF2-40B4-BE49-F238E27FC236}">
                <a16:creationId xmlns:a16="http://schemas.microsoft.com/office/drawing/2014/main" id="{59192850-6776-16D8-DDEA-1CBA82D1A7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125" y="1690689"/>
            <a:ext cx="7814225" cy="5132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3758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1966C-B08E-55AB-FB0B-CA53F0A27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DFC Simulations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2F575-C4BD-5D62-D35D-1B04D4088F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Assumed three scenarios:</a:t>
            </a:r>
          </a:p>
          <a:p>
            <a:pPr lvl="1"/>
            <a:r>
              <a:rPr lang="en-US" dirty="0"/>
              <a:t>Average pumping under 15% runoff assumption</a:t>
            </a:r>
          </a:p>
          <a:p>
            <a:pPr lvl="1"/>
            <a:r>
              <a:rPr lang="en-US" dirty="0"/>
              <a:t>Average pumping under 30% runoff assumption</a:t>
            </a:r>
          </a:p>
          <a:p>
            <a:pPr lvl="1"/>
            <a:r>
              <a:rPr lang="en-US" dirty="0"/>
              <a:t>Maximum pumping</a:t>
            </a:r>
          </a:p>
          <a:p>
            <a:r>
              <a:rPr lang="en-US" dirty="0"/>
              <a:t>Added pumping to DFC simulation (2011 to 2080)</a:t>
            </a:r>
          </a:p>
          <a:p>
            <a:pPr lvl="1"/>
            <a:r>
              <a:rPr lang="en-US" dirty="0"/>
              <a:t>Distribution based on production capacity</a:t>
            </a:r>
          </a:p>
          <a:p>
            <a:r>
              <a:rPr lang="en-US" dirty="0"/>
              <a:t>Results</a:t>
            </a:r>
          </a:p>
          <a:p>
            <a:pPr lvl="1"/>
            <a:r>
              <a:rPr lang="en-US" dirty="0"/>
              <a:t>Hydrographs</a:t>
            </a:r>
          </a:p>
          <a:p>
            <a:pPr lvl="2"/>
            <a:r>
              <a:rPr lang="en-US" dirty="0"/>
              <a:t>Four Thomas Turfgrass wells</a:t>
            </a:r>
          </a:p>
          <a:p>
            <a:pPr lvl="2"/>
            <a:r>
              <a:rPr lang="en-US" dirty="0"/>
              <a:t>14 “monitoring wells”</a:t>
            </a:r>
          </a:p>
          <a:p>
            <a:pPr lvl="1"/>
            <a:r>
              <a:rPr lang="en-US" dirty="0"/>
              <a:t>Groundwater budget</a:t>
            </a:r>
          </a:p>
          <a:p>
            <a:pPr lvl="2"/>
            <a:r>
              <a:rPr lang="en-US" dirty="0"/>
              <a:t>Quantified source of pumping (Carrizo only and Lumped Reklaw, Carrizo, Calvert Bluff)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249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7EF08-0A92-CEA4-7001-77BE54F35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81A54-89B9-AEB2-01FA-43DE6753F3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825625"/>
            <a:ext cx="455917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Introduction</a:t>
            </a:r>
          </a:p>
          <a:p>
            <a:pPr lvl="1"/>
            <a:r>
              <a:rPr lang="en-US" dirty="0"/>
              <a:t>Summary of Results and Conclusions</a:t>
            </a:r>
          </a:p>
          <a:p>
            <a:r>
              <a:rPr lang="en-US" dirty="0"/>
              <a:t>Summary of Well Locations and Aquifer Completions</a:t>
            </a:r>
          </a:p>
          <a:p>
            <a:pPr lvl="1"/>
            <a:r>
              <a:rPr lang="en-US" dirty="0"/>
              <a:t>Proposed Production Wells</a:t>
            </a:r>
          </a:p>
          <a:p>
            <a:pPr lvl="1"/>
            <a:r>
              <a:rPr lang="en-US" dirty="0"/>
              <a:t>Nearby Registered Wells</a:t>
            </a:r>
          </a:p>
          <a:p>
            <a:r>
              <a:rPr lang="en-US" dirty="0"/>
              <a:t>Analysis of Irrigation Water Needs </a:t>
            </a:r>
          </a:p>
          <a:p>
            <a:r>
              <a:rPr lang="en-US" dirty="0"/>
              <a:t>Annual Pumping Simulations </a:t>
            </a:r>
          </a:p>
          <a:p>
            <a:r>
              <a:rPr lang="en-US" dirty="0"/>
              <a:t>DFC Condition Simulations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4955C6-405E-2263-831A-0F394E81DA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94" y="195577"/>
            <a:ext cx="3830661" cy="6457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3865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icture containing text, screenshot, line, plot&#10;&#10;Description automatically generated">
            <a:extLst>
              <a:ext uri="{FF2B5EF4-FFF2-40B4-BE49-F238E27FC236}">
                <a16:creationId xmlns:a16="http://schemas.microsoft.com/office/drawing/2014/main" id="{1C217B4A-3E53-CFD0-64A8-815DCF32EA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751" y="397096"/>
            <a:ext cx="7511131" cy="5938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4256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14471-1CF3-D191-E2DE-2C74601A8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Carrizo Groundwater Budget</a:t>
            </a:r>
          </a:p>
        </p:txBody>
      </p:sp>
      <p:pic>
        <p:nvPicPr>
          <p:cNvPr id="3" name="Picture 2" descr="A picture containing text, number, screenshot, font&#10;&#10;Description automatically generated">
            <a:extLst>
              <a:ext uri="{FF2B5EF4-FFF2-40B4-BE49-F238E27FC236}">
                <a16:creationId xmlns:a16="http://schemas.microsoft.com/office/drawing/2014/main" id="{BC57A4E8-E9CA-F5D9-00E7-C6B69A6D80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601" y="2099309"/>
            <a:ext cx="8570971" cy="383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993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13114-08D0-0860-6915-82FC0BDFD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Reklaw, Carrizo, Calvert Bluff Groundwater Budget</a:t>
            </a:r>
          </a:p>
        </p:txBody>
      </p:sp>
      <p:pic>
        <p:nvPicPr>
          <p:cNvPr id="3" name="Picture 2" descr="A picture containing text, number, font, screenshot&#10;&#10;Description automatically generated">
            <a:extLst>
              <a:ext uri="{FF2B5EF4-FFF2-40B4-BE49-F238E27FC236}">
                <a16:creationId xmlns:a16="http://schemas.microsoft.com/office/drawing/2014/main" id="{57E0C31A-9916-FF6B-206E-8622901DCD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451" y="1996122"/>
            <a:ext cx="8574138" cy="413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327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87C7D-F77A-1E71-660D-1450F3F4E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Results and Conclusions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8ACAC-2A37-1280-653F-377FE57EA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Two sets GAM simulations completed</a:t>
            </a:r>
          </a:p>
          <a:p>
            <a:pPr lvl="1"/>
            <a:r>
              <a:rPr lang="en-US" dirty="0"/>
              <a:t>Historical climatic conditions (1954 to 2010)</a:t>
            </a:r>
          </a:p>
          <a:p>
            <a:pPr lvl="1"/>
            <a:r>
              <a:rPr lang="en-US" dirty="0"/>
              <a:t>DFC Conditions (2011 to 2080)</a:t>
            </a:r>
          </a:p>
          <a:p>
            <a:r>
              <a:rPr lang="en-US" dirty="0"/>
              <a:t>Permit application requested 3,950 AF/yr</a:t>
            </a:r>
          </a:p>
          <a:p>
            <a:pPr lvl="1"/>
            <a:r>
              <a:rPr lang="en-US" dirty="0"/>
              <a:t>Drought conditions</a:t>
            </a:r>
          </a:p>
          <a:p>
            <a:r>
              <a:rPr lang="en-US" dirty="0"/>
              <a:t>Average irrigation needs range between 1,800 and 2,200 AF/yr</a:t>
            </a:r>
          </a:p>
          <a:p>
            <a:pPr lvl="1"/>
            <a:r>
              <a:rPr lang="en-US" dirty="0"/>
              <a:t>Needs analysis demonstrated that 3,950 AF/yr is reasonable for drought conditions</a:t>
            </a:r>
          </a:p>
          <a:p>
            <a:r>
              <a:rPr lang="en-US" dirty="0"/>
              <a:t>Need to develop a compliance standard</a:t>
            </a:r>
          </a:p>
          <a:p>
            <a:pPr lvl="1"/>
            <a:r>
              <a:rPr lang="en-US" dirty="0"/>
              <a:t>Annual pumping will vary depending on climatic conditions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59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999D1-AEF0-1EDE-D75D-0DB205056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Results and Conclusions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2BD14-8768-5FA7-5703-4F153B6E9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964844" cy="4486274"/>
          </a:xfrm>
        </p:spPr>
        <p:txBody>
          <a:bodyPr>
            <a:normAutofit/>
          </a:bodyPr>
          <a:lstStyle/>
          <a:p>
            <a:r>
              <a:rPr lang="en-US" dirty="0"/>
              <a:t>In the “irrigated area”:</a:t>
            </a:r>
          </a:p>
          <a:p>
            <a:pPr lvl="1"/>
            <a:r>
              <a:rPr lang="en-US" dirty="0"/>
              <a:t>Drawdown of between 40 and 50 feet</a:t>
            </a:r>
          </a:p>
          <a:p>
            <a:pPr lvl="1"/>
            <a:r>
              <a:rPr lang="en-US" dirty="0"/>
              <a:t>New dynamic equilibrium (sustainable pumping rate)</a:t>
            </a:r>
          </a:p>
          <a:p>
            <a:pPr lvl="1"/>
            <a:endParaRPr lang="en-US" dirty="0"/>
          </a:p>
        </p:txBody>
      </p:sp>
      <p:pic>
        <p:nvPicPr>
          <p:cNvPr id="4" name="Picture 3" descr="A picture containing text, screenshot, line, plot&#10;&#10;Description automatically generated">
            <a:extLst>
              <a:ext uri="{FF2B5EF4-FFF2-40B4-BE49-F238E27FC236}">
                <a16:creationId xmlns:a16="http://schemas.microsoft.com/office/drawing/2014/main" id="{AC90804D-B733-607A-A493-58A1B02715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9225" y="3016252"/>
            <a:ext cx="4376058" cy="3637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977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6FAED-98B6-2E5F-0264-B386DBC3B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Results and Conclusions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23745-3A45-0AB1-F638-0C2BD4F89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Source of pumped water will be from “shallow flow system”</a:t>
            </a:r>
          </a:p>
          <a:p>
            <a:pPr lvl="1"/>
            <a:r>
              <a:rPr lang="en-US" dirty="0"/>
              <a:t>Could have impacts on shallow wells in Carrizo outcrop area and to surface water-groundwater interactions</a:t>
            </a:r>
          </a:p>
          <a:p>
            <a:pPr lvl="1"/>
            <a:r>
              <a:rPr lang="en-US" dirty="0"/>
              <a:t>Monitoring of the outcrop area is recommended</a:t>
            </a:r>
          </a:p>
          <a:p>
            <a:r>
              <a:rPr lang="en-US" dirty="0"/>
              <a:t>Another significant source of the proposed pumping is vertical inflow from overlying and underlying formations</a:t>
            </a:r>
          </a:p>
          <a:p>
            <a:pPr lvl="1"/>
            <a:r>
              <a:rPr lang="en-US" dirty="0"/>
              <a:t>Monitoring of the overlying and underlying formations in the immediate area is recommended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373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and Discussion</a:t>
            </a: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2250427" y="5027169"/>
            <a:ext cx="4502467" cy="104472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Bill Hutchison, Ph.D., P.E., P.G.</a:t>
            </a:r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billhutch@texasgw.com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>512-745-0599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72E04D-9CF8-3E26-4700-C0CF768235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1750" y="1567543"/>
            <a:ext cx="3540500" cy="3355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955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F7572-7CE2-30F6-8355-F1800ADCD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5B6B6-10D9-F32C-D137-F0C3A4322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Well Locations and Depths</a:t>
            </a:r>
          </a:p>
          <a:p>
            <a:r>
              <a:rPr lang="en-US" dirty="0"/>
              <a:t>Production Rate and Irrigation Needs Analysis</a:t>
            </a:r>
          </a:p>
          <a:p>
            <a:r>
              <a:rPr lang="en-US" dirty="0"/>
              <a:t>Annual Simulations (1954 to 2010)</a:t>
            </a:r>
          </a:p>
          <a:p>
            <a:r>
              <a:rPr lang="en-US" dirty="0"/>
              <a:t>DFC Simulations (2011 to 2080)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584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B4EC6B8-8F24-EF99-A2C1-DBCDDA6670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355" y="2351314"/>
            <a:ext cx="8763286" cy="2155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827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0DA368E-7A42-5908-73A7-83CE655E7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Well Locations (Report Fig. 1)</a:t>
            </a:r>
          </a:p>
        </p:txBody>
      </p:sp>
      <p:pic>
        <p:nvPicPr>
          <p:cNvPr id="5" name="Picture 4" descr="A picture containing text, diagram, map, line&#10;&#10;Description automatically generated">
            <a:extLst>
              <a:ext uri="{FF2B5EF4-FFF2-40B4-BE49-F238E27FC236}">
                <a16:creationId xmlns:a16="http://schemas.microsoft.com/office/drawing/2014/main" id="{DEAD3B43-0574-FD4D-1977-15A1CA5A0C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9105" y="1849530"/>
            <a:ext cx="6008021" cy="4643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688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81</TotalTime>
  <Words>561</Words>
  <Application>Microsoft Office PowerPoint</Application>
  <PresentationFormat>On-screen Show (4:3)</PresentationFormat>
  <Paragraphs>88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Thomas Turfgrass Permit Application:  GAM Simulations</vt:lpstr>
      <vt:lpstr>Report Outline</vt:lpstr>
      <vt:lpstr>Summary of Results and Conclusions (1)</vt:lpstr>
      <vt:lpstr>Summary of Results and Conclusions (2)</vt:lpstr>
      <vt:lpstr>Summary of Results and Conclusions (3)</vt:lpstr>
      <vt:lpstr>Questions and Discussion</vt:lpstr>
      <vt:lpstr>Details</vt:lpstr>
      <vt:lpstr>PowerPoint Presentation</vt:lpstr>
      <vt:lpstr>Well Locations (Report Fig. 1)</vt:lpstr>
      <vt:lpstr>PowerPoint Presentation</vt:lpstr>
      <vt:lpstr>Requested Production</vt:lpstr>
      <vt:lpstr>Basic Equation to Calculate Water Needs</vt:lpstr>
      <vt:lpstr>Hypothetical Annual Water Use and Duties from 1954 to 2022 (Table 6 of Report)</vt:lpstr>
      <vt:lpstr>PowerPoint Presentation</vt:lpstr>
      <vt:lpstr>Annual Simulations</vt:lpstr>
      <vt:lpstr>PowerPoint Presentation</vt:lpstr>
      <vt:lpstr>Carrizo Groundwater Budget</vt:lpstr>
      <vt:lpstr>Reklaw, Carrizo, Calvert Bluff Groundwater Budget</vt:lpstr>
      <vt:lpstr>DFC Simulations</vt:lpstr>
      <vt:lpstr>PowerPoint Presentation</vt:lpstr>
      <vt:lpstr>Carrizo Groundwater Budget</vt:lpstr>
      <vt:lpstr>Reklaw, Carrizo, Calvert Bluff Groundwater Budget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Thomas Turfgrass Permit Application:  GAM Simulations</dc:title>
  <dc:creator>Bill Hutchison</dc:creator>
  <cp:lastModifiedBy>Bill Hutchison</cp:lastModifiedBy>
  <cp:revision>5</cp:revision>
  <dcterms:created xsi:type="dcterms:W3CDTF">2023-07-12T18:36:44Z</dcterms:created>
  <dcterms:modified xsi:type="dcterms:W3CDTF">2023-07-12T21:22:35Z</dcterms:modified>
</cp:coreProperties>
</file>